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99"/>
    <a:srgbClr val="FF3399"/>
    <a:srgbClr val="66FFFF"/>
    <a:srgbClr val="FF6699"/>
    <a:srgbClr val="FF3300"/>
    <a:srgbClr val="990000"/>
    <a:srgbClr val="990033"/>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8" d="100"/>
          <a:sy n="178" d="100"/>
        </p:scale>
        <p:origin x="-444" y="-30"/>
      </p:cViewPr>
      <p:guideLst>
        <p:guide orient="horz" pos="3120"/>
        <p:guide pos="2160"/>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0256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8853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891" y="740658"/>
            <a:ext cx="1620440" cy="1577622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59570" y="740658"/>
            <a:ext cx="4747022" cy="1577622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67215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76574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75815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59569"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57600"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67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700"/>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10223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82067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55716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354500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20"/>
            <a:ext cx="4114800" cy="59436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3E14A-879F-4A0D-A745-3C189FF41BDD}" type="datetimeFigureOut">
              <a:rPr kumimoji="1" lang="ja-JP" altLang="en-US" smtClean="0"/>
              <a:pPr/>
              <a:t>2025/1/9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2850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700"/>
            <a:ext cx="6172200" cy="1651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5782" tIns="47891" rIns="95782" bIns="47891" rtlCol="0" anchor="ctr"/>
          <a:lstStyle>
            <a:lvl1pPr algn="l">
              <a:defRPr sz="1300">
                <a:solidFill>
                  <a:schemeClr val="tx1">
                    <a:tint val="75000"/>
                  </a:schemeClr>
                </a:solidFill>
              </a:defRPr>
            </a:lvl1pPr>
          </a:lstStyle>
          <a:p>
            <a:fld id="{FE73E14A-879F-4A0D-A745-3C189FF41BDD}" type="datetimeFigureOut">
              <a:rPr kumimoji="1" lang="ja-JP" altLang="en-US" smtClean="0"/>
              <a:pPr/>
              <a:t>2025/1/9</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5782" tIns="47891" rIns="95782" bIns="47891" rtlCol="0" anchor="ctr"/>
          <a:lstStyle>
            <a:lvl1pPr algn="r">
              <a:defRPr sz="1300">
                <a:solidFill>
                  <a:schemeClr val="tx1">
                    <a:tint val="75000"/>
                  </a:schemeClr>
                </a:solidFill>
              </a:defRPr>
            </a:lvl1pPr>
          </a:lstStyle>
          <a:p>
            <a:fld id="{BE454641-BC87-4B01-941B-930F92C21AA6}" type="slidenum">
              <a:rPr kumimoji="1" lang="ja-JP" altLang="en-US" smtClean="0"/>
              <a:pPr/>
              <a:t>‹#›</a:t>
            </a:fld>
            <a:endParaRPr kumimoji="1" lang="ja-JP" altLang="en-US"/>
          </a:p>
        </p:txBody>
      </p:sp>
    </p:spTree>
    <p:extLst>
      <p:ext uri="{BB962C8B-B14F-4D97-AF65-F5344CB8AC3E}">
        <p14:creationId xmlns:p14="http://schemas.microsoft.com/office/powerpoint/2010/main" val="411493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18"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17" Type="http://schemas.microsoft.com/office/2007/relationships/hdphoto" Target="../media/hdphoto6.wdp"/><Relationship Id="rId2" Type="http://schemas.openxmlformats.org/officeDocument/2006/relationships/image" Target="../media/image1.jp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jpeg"/><Relationship Id="rId15" Type="http://schemas.microsoft.com/office/2007/relationships/hdphoto" Target="../media/hdphoto5.wdp"/><Relationship Id="rId10" Type="http://schemas.openxmlformats.org/officeDocument/2006/relationships/image" Target="../media/image7.png"/><Relationship Id="rId19" Type="http://schemas.microsoft.com/office/2007/relationships/hdphoto" Target="../media/hdphoto7.wdp"/><Relationship Id="rId4" Type="http://schemas.openxmlformats.org/officeDocument/2006/relationships/image" Target="../media/image3.jpg"/><Relationship Id="rId9" Type="http://schemas.microsoft.com/office/2007/relationships/hdphoto" Target="../media/hdphoto2.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96E05395-5191-AE43-EFFA-A6626D385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826" y="979325"/>
            <a:ext cx="2808312" cy="1308877"/>
          </a:xfrm>
          <a:prstGeom prst="rect">
            <a:avLst/>
          </a:prstGeom>
        </p:spPr>
      </p:pic>
      <p:sp>
        <p:nvSpPr>
          <p:cNvPr id="2" name="四角形: 角を丸くする 1">
            <a:extLst>
              <a:ext uri="{FF2B5EF4-FFF2-40B4-BE49-F238E27FC236}">
                <a16:creationId xmlns:a16="http://schemas.microsoft.com/office/drawing/2014/main" id="{6D9198A2-69E2-B9FE-5417-489D9B723602}"/>
              </a:ext>
            </a:extLst>
          </p:cNvPr>
          <p:cNvSpPr/>
          <p:nvPr/>
        </p:nvSpPr>
        <p:spPr>
          <a:xfrm>
            <a:off x="282794" y="2472472"/>
            <a:ext cx="6408712" cy="712956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1A729206-27CF-0721-C1ED-F59AA1084110}"/>
              </a:ext>
            </a:extLst>
          </p:cNvPr>
          <p:cNvSpPr txBox="1"/>
          <p:nvPr/>
        </p:nvSpPr>
        <p:spPr>
          <a:xfrm>
            <a:off x="2429007" y="2288202"/>
            <a:ext cx="2116285" cy="338554"/>
          </a:xfrm>
          <a:prstGeom prst="rect">
            <a:avLst/>
          </a:prstGeom>
          <a:solidFill>
            <a:srgbClr val="FFC000"/>
          </a:solidFill>
          <a:ln>
            <a:noFill/>
          </a:ln>
        </p:spPr>
        <p:txBody>
          <a:bodyPr wrap="none" rtlCol="0">
            <a:spAutoFit/>
          </a:bodyPr>
          <a:lstStyle/>
          <a:p>
            <a:r>
              <a:rPr lang="ja-JP" altLang="en-US" sz="1600" b="1" dirty="0">
                <a:solidFill>
                  <a:schemeClr val="bg1"/>
                </a:solidFill>
                <a:latin typeface="HG丸ｺﾞｼｯｸM-PRO" panose="020F0400000000000000" pitchFamily="50" charset="-128"/>
                <a:ea typeface="HG丸ｺﾞｼｯｸM-PRO" panose="020F0400000000000000" pitchFamily="50" charset="-128"/>
              </a:rPr>
              <a:t>◆ </a:t>
            </a:r>
            <a:r>
              <a:rPr lang="en-US" altLang="ja-JP" sz="1600" b="1" dirty="0">
                <a:solidFill>
                  <a:schemeClr val="bg1"/>
                </a:solidFill>
                <a:latin typeface="HG丸ｺﾞｼｯｸM-PRO" panose="020F0400000000000000" pitchFamily="50" charset="-128"/>
                <a:ea typeface="HG丸ｺﾞｼｯｸM-PRO" panose="020F0400000000000000" pitchFamily="50" charset="-128"/>
              </a:rPr>
              <a:t>1</a:t>
            </a:r>
            <a:r>
              <a:rPr lang="ja-JP" altLang="en-US" sz="1600" b="1" dirty="0">
                <a:solidFill>
                  <a:schemeClr val="bg1"/>
                </a:solidFill>
                <a:latin typeface="HG丸ｺﾞｼｯｸM-PRO" panose="020F0400000000000000" pitchFamily="50" charset="-128"/>
                <a:ea typeface="HG丸ｺﾞｼｯｸM-PRO" panose="020F0400000000000000" pitchFamily="50" charset="-128"/>
              </a:rPr>
              <a:t>月の行事予定 ◆</a:t>
            </a:r>
            <a:endParaRPr kumimoji="1" lang="en-US" altLang="ja-JP" sz="1600" b="1" dirty="0">
              <a:solidFill>
                <a:schemeClr val="bg1"/>
              </a:solidFill>
              <a:latin typeface="HG丸ｺﾞｼｯｸM-PRO" panose="020F0400000000000000" pitchFamily="50" charset="-128"/>
              <a:ea typeface="HG丸ｺﾞｼｯｸM-PRO" panose="020F0400000000000000" pitchFamily="50" charset="-128"/>
            </a:endParaRPr>
          </a:p>
        </p:txBody>
      </p:sp>
      <p:sp>
        <p:nvSpPr>
          <p:cNvPr id="49" name="テキスト ボックス 48">
            <a:extLst>
              <a:ext uri="{FF2B5EF4-FFF2-40B4-BE49-F238E27FC236}">
                <a16:creationId xmlns:a16="http://schemas.microsoft.com/office/drawing/2014/main" id="{2A3BD1E5-0668-1B80-EC8D-FFD19C3E4F7C}"/>
              </a:ext>
            </a:extLst>
          </p:cNvPr>
          <p:cNvSpPr txBox="1"/>
          <p:nvPr/>
        </p:nvSpPr>
        <p:spPr>
          <a:xfrm>
            <a:off x="533354" y="2626756"/>
            <a:ext cx="6158152" cy="6617196"/>
          </a:xfrm>
          <a:prstGeom prst="rect">
            <a:avLst/>
          </a:prstGeom>
          <a:noFill/>
        </p:spPr>
        <p:txBody>
          <a:bodyPr wrap="square" rtlCol="0">
            <a:spAutoFit/>
          </a:bodyPr>
          <a:lstStyle/>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月１日（水）～３日（金）</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latin typeface="HG丸ｺﾞｼｯｸM-PRO" panose="020F0400000000000000" pitchFamily="50" charset="-128"/>
                <a:ea typeface="HG丸ｺﾞｼｯｸM-PRO" panose="020F0400000000000000" pitchFamily="50" charset="-128"/>
              </a:rPr>
              <a:t>年始休み</a:t>
            </a:r>
            <a:endParaRPr lang="en-US" altLang="ja-JP" sz="1200" b="1" dirty="0">
              <a:latin typeface="HG丸ｺﾞｼｯｸM-PRO" panose="020F0400000000000000" pitchFamily="50" charset="-128"/>
              <a:ea typeface="HG丸ｺﾞｼｯｸM-PRO" panose="020F0400000000000000" pitchFamily="50" charset="-128"/>
            </a:endParaRPr>
          </a:p>
          <a:p>
            <a:endParaRPr lang="en-US" altLang="ja-JP" sz="800" b="1" dirty="0">
              <a:solidFill>
                <a:srgbClr val="0070C0"/>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0070C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月４日（土）・６日（月）</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latin typeface="HG丸ｺﾞｼｯｸM-PRO" panose="020F0400000000000000" pitchFamily="50" charset="-128"/>
                <a:ea typeface="HG丸ｺﾞｼｯｸM-PRO" panose="020F0400000000000000" pitchFamily="50" charset="-128"/>
              </a:rPr>
              <a:t>希望保育</a:t>
            </a:r>
            <a:endParaRPr lang="en-US" altLang="ja-JP" sz="1200" b="1" dirty="0">
              <a:latin typeface="HG丸ｺﾞｼｯｸM-PRO" panose="020F0400000000000000" pitchFamily="50" charset="-128"/>
              <a:ea typeface="HG丸ｺﾞｼｯｸM-PRO" panose="020F0400000000000000" pitchFamily="50" charset="-128"/>
            </a:endParaRPr>
          </a:p>
          <a:p>
            <a:endParaRPr lang="en-US" altLang="ja-JP" sz="1200" b="1"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月７日（火）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6699"/>
                </a:solidFill>
                <a:latin typeface="HG丸ｺﾞｼｯｸM-PRO" panose="020F0400000000000000" pitchFamily="50" charset="-128"/>
                <a:ea typeface="HG丸ｺﾞｼｯｸM-PRO" panose="020F0400000000000000" pitchFamily="50" charset="-128"/>
              </a:rPr>
              <a:t>お楽しみ集会</a:t>
            </a:r>
            <a:r>
              <a:rPr lang="en-US" altLang="ja-JP" sz="1200" b="1" dirty="0">
                <a:solidFill>
                  <a:srgbClr val="FF6699"/>
                </a:solidFill>
                <a:latin typeface="HG丸ｺﾞｼｯｸM-PRO" panose="020F0400000000000000" pitchFamily="50" charset="-128"/>
                <a:ea typeface="HG丸ｺﾞｼｯｸM-PRO" panose="020F0400000000000000" pitchFamily="50" charset="-128"/>
              </a:rPr>
              <a:t>(</a:t>
            </a:r>
            <a:r>
              <a:rPr lang="ja-JP" altLang="en-US" sz="1200" b="1" dirty="0">
                <a:solidFill>
                  <a:srgbClr val="FF6699"/>
                </a:solidFill>
                <a:latin typeface="HG丸ｺﾞｼｯｸM-PRO" panose="020F0400000000000000" pitchFamily="50" charset="-128"/>
                <a:ea typeface="HG丸ｺﾞｼｯｸM-PRO" panose="020F0400000000000000" pitchFamily="50" charset="-128"/>
              </a:rPr>
              <a:t>お正月遊び</a:t>
            </a:r>
            <a:r>
              <a:rPr lang="en-US" altLang="ja-JP" sz="1200" b="1" dirty="0">
                <a:solidFill>
                  <a:srgbClr val="FF6699"/>
                </a:solidFill>
                <a:latin typeface="HG丸ｺﾞｼｯｸM-PRO" panose="020F0400000000000000" pitchFamily="50" charset="-128"/>
                <a:ea typeface="HG丸ｺﾞｼｯｸM-PRO" panose="020F0400000000000000" pitchFamily="50" charset="-128"/>
              </a:rPr>
              <a:t>)</a:t>
            </a:r>
            <a:endParaRPr lang="en-US" altLang="ja-JP" sz="1200" dirty="0">
              <a:solidFill>
                <a:srgbClr val="FF6699"/>
              </a:solidFill>
              <a:latin typeface="HG丸ｺﾞｼｯｸM-PRO" panose="020F0400000000000000" pitchFamily="50" charset="-128"/>
              <a:ea typeface="HG丸ｺﾞｼｯｸM-PRO" panose="020F0400000000000000" pitchFamily="50" charset="-128"/>
            </a:endParaRPr>
          </a:p>
          <a:p>
            <a:r>
              <a:rPr lang="ja-JP" altLang="en-US" sz="800" dirty="0">
                <a:latin typeface="HG丸ｺﾞｼｯｸM-PRO" panose="020F0400000000000000" pitchFamily="50" charset="-128"/>
                <a:ea typeface="HG丸ｺﾞｼｯｸM-PRO" panose="020F0400000000000000" pitchFamily="50" charset="-128"/>
              </a:rPr>
              <a:t>　</a:t>
            </a:r>
            <a:endParaRPr lang="en-US" altLang="ja-JP" sz="8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月８日（水）</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92D050"/>
                </a:solidFill>
                <a:latin typeface="HG丸ｺﾞｼｯｸM-PRO" panose="020F0400000000000000" pitchFamily="50" charset="-128"/>
                <a:ea typeface="HG丸ｺﾞｼｯｸM-PRO" panose="020F0400000000000000" pitchFamily="50" charset="-128"/>
              </a:rPr>
              <a:t>お茶会</a:t>
            </a:r>
            <a:endParaRPr lang="en-US" altLang="ja-JP" sz="1200" b="1" dirty="0">
              <a:solidFill>
                <a:srgbClr val="92D050"/>
              </a:solidFill>
              <a:latin typeface="HG丸ｺﾞｼｯｸM-PRO" panose="020F0400000000000000" pitchFamily="50" charset="-128"/>
              <a:ea typeface="HG丸ｺﾞｼｯｸM-PRO" panose="020F0400000000000000" pitchFamily="50" charset="-128"/>
            </a:endParaRPr>
          </a:p>
          <a:p>
            <a:r>
              <a:rPr lang="ja-JP" altLang="en-US" sz="1100" dirty="0">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　   保育室内に抹茶カフェを開店！星さんが抹茶をふるまってくれ</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ました。すくすく組さん</a:t>
            </a:r>
            <a:r>
              <a:rPr lang="en-US" altLang="ja-JP" sz="1200" dirty="0">
                <a:latin typeface="HG丸ｺﾞｼｯｸM-PRO" panose="020F0400000000000000" pitchFamily="50" charset="-128"/>
                <a:ea typeface="HG丸ｺﾞｼｯｸM-PRO" panose="020F0400000000000000" pitchFamily="50" charset="-128"/>
              </a:rPr>
              <a:t>(</a:t>
            </a:r>
            <a:r>
              <a:rPr lang="ja-JP" altLang="en-US" sz="1200" dirty="0">
                <a:latin typeface="HG丸ｺﾞｼｯｸM-PRO" panose="020F0400000000000000" pitchFamily="50" charset="-128"/>
                <a:ea typeface="HG丸ｺﾞｼｯｸM-PRO" panose="020F0400000000000000" pitchFamily="50" charset="-128"/>
              </a:rPr>
              <a:t>１歳以上児</a:t>
            </a:r>
            <a:r>
              <a:rPr lang="en-US" altLang="ja-JP" sz="1200" dirty="0">
                <a:latin typeface="HG丸ｺﾞｼｯｸM-PRO" panose="020F0400000000000000" pitchFamily="50" charset="-128"/>
                <a:ea typeface="HG丸ｺﾞｼｯｸM-PRO" panose="020F0400000000000000" pitchFamily="50" charset="-128"/>
              </a:rPr>
              <a:t>)</a:t>
            </a:r>
            <a:r>
              <a:rPr lang="ja-JP" altLang="en-US" sz="1200" dirty="0">
                <a:latin typeface="HG丸ｺﾞｼｯｸM-PRO" panose="020F0400000000000000" pitchFamily="50" charset="-128"/>
                <a:ea typeface="HG丸ｺﾞｼｯｸM-PRO" panose="020F0400000000000000" pitchFamily="50" charset="-128"/>
              </a:rPr>
              <a:t>もお点前をいただきました。</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＊１月９日（木）・</a:t>
            </a:r>
            <a:r>
              <a:rPr lang="en-US" altLang="ja-JP" sz="1200" dirty="0">
                <a:latin typeface="HG丸ｺﾞｼｯｸM-PRO" panose="020F0400000000000000" pitchFamily="50" charset="-128"/>
                <a:ea typeface="HG丸ｺﾞｼｯｸM-PRO" panose="020F0400000000000000" pitchFamily="50" charset="-128"/>
              </a:rPr>
              <a:t>20</a:t>
            </a:r>
            <a:r>
              <a:rPr lang="ja-JP" altLang="en-US" sz="1200" dirty="0">
                <a:latin typeface="HG丸ｺﾞｼｯｸM-PRO" panose="020F0400000000000000" pitchFamily="50" charset="-128"/>
                <a:ea typeface="HG丸ｺﾞｼｯｸM-PRO" panose="020F0400000000000000" pitchFamily="50" charset="-128"/>
              </a:rPr>
              <a:t>日</a:t>
            </a:r>
            <a:r>
              <a:rPr lang="en-US" altLang="ja-JP" sz="1200" dirty="0">
                <a:latin typeface="HG丸ｺﾞｼｯｸM-PRO" panose="020F0400000000000000" pitchFamily="50" charset="-128"/>
                <a:ea typeface="HG丸ｺﾞｼｯｸM-PRO" panose="020F0400000000000000" pitchFamily="50" charset="-128"/>
              </a:rPr>
              <a:t>(</a:t>
            </a:r>
            <a:r>
              <a:rPr lang="ja-JP" altLang="en-US" sz="1200" dirty="0">
                <a:latin typeface="HG丸ｺﾞｼｯｸM-PRO" panose="020F0400000000000000" pitchFamily="50" charset="-128"/>
                <a:ea typeface="HG丸ｺﾞｼｯｸM-PRO" panose="020F0400000000000000" pitchFamily="50" charset="-128"/>
              </a:rPr>
              <a:t>月</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0070C0"/>
                </a:solidFill>
                <a:latin typeface="HG丸ｺﾞｼｯｸM-PRO" panose="020F0400000000000000" pitchFamily="50" charset="-128"/>
                <a:ea typeface="HG丸ｺﾞｼｯｸM-PRO" panose="020F0400000000000000" pitchFamily="50" charset="-128"/>
              </a:rPr>
              <a:t>体操教室　</a:t>
            </a:r>
            <a:r>
              <a:rPr lang="ja-JP" altLang="en-US" sz="1200" dirty="0">
                <a:latin typeface="HG丸ｺﾞｼｯｸM-PRO" panose="020F0400000000000000" pitchFamily="50" charset="-128"/>
                <a:ea typeface="HG丸ｺﾞｼｯｸM-PRO" panose="020F0400000000000000" pitchFamily="50" charset="-128"/>
              </a:rPr>
              <a:t>★体操パンツ、体操シャツの準備をお</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願いします。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a:t>
            </a:r>
            <a:r>
              <a:rPr lang="en-US" altLang="ja-JP" sz="1200" dirty="0">
                <a:latin typeface="HG丸ｺﾞｼｯｸM-PRO" panose="020F0400000000000000" pitchFamily="50" charset="-128"/>
                <a:ea typeface="HG丸ｺﾞｼｯｸM-PRO" panose="020F0400000000000000" pitchFamily="50" charset="-128"/>
              </a:rPr>
              <a:t>10</a:t>
            </a:r>
            <a:r>
              <a:rPr lang="ja-JP" altLang="en-US" sz="1200" dirty="0">
                <a:latin typeface="HG丸ｺﾞｼｯｸM-PRO" panose="020F0400000000000000" pitchFamily="50" charset="-128"/>
                <a:ea typeface="HG丸ｺﾞｼｯｸM-PRO" panose="020F0400000000000000" pitchFamily="50" charset="-128"/>
              </a:rPr>
              <a:t>日（金）</a:t>
            </a:r>
            <a:r>
              <a:rPr lang="en-US" altLang="ja-JP" sz="1200" dirty="0">
                <a:latin typeface="HG丸ｺﾞｼｯｸM-PRO" panose="020F0400000000000000" pitchFamily="50" charset="-128"/>
                <a:ea typeface="HG丸ｺﾞｼｯｸM-PRO" panose="020F0400000000000000" pitchFamily="50" charset="-128"/>
              </a:rPr>
              <a:t>… </a:t>
            </a:r>
            <a:r>
              <a:rPr lang="ja-JP" altLang="en-US" sz="1200" b="1" dirty="0">
                <a:solidFill>
                  <a:srgbClr val="FF0000"/>
                </a:solidFill>
                <a:latin typeface="HG丸ｺﾞｼｯｸM-PRO" panose="020F0400000000000000" pitchFamily="50" charset="-128"/>
                <a:ea typeface="HG丸ｺﾞｼｯｸM-PRO" panose="020F0400000000000000" pitchFamily="50" charset="-128"/>
              </a:rPr>
              <a:t>役員選出</a:t>
            </a:r>
            <a:r>
              <a:rPr lang="en-US" altLang="ja-JP" sz="1200" b="1" dirty="0">
                <a:solidFill>
                  <a:srgbClr val="FF0000"/>
                </a:solidFill>
                <a:latin typeface="HG丸ｺﾞｼｯｸM-PRO" panose="020F0400000000000000" pitchFamily="50" charset="-128"/>
                <a:ea typeface="HG丸ｺﾞｼｯｸM-PRO" panose="020F0400000000000000" pitchFamily="50" charset="-128"/>
              </a:rPr>
              <a:t>19</a:t>
            </a:r>
            <a:r>
              <a:rPr lang="ja-JP" altLang="en-US" sz="1200" b="1" dirty="0">
                <a:solidFill>
                  <a:srgbClr val="FF0000"/>
                </a:solidFill>
                <a:latin typeface="HG丸ｺﾞｼｯｸM-PRO" panose="020F0400000000000000" pitchFamily="50" charset="-128"/>
                <a:ea typeface="HG丸ｺﾞｼｯｸM-PRO" panose="020F0400000000000000" pitchFamily="50" charset="-128"/>
              </a:rPr>
              <a:t>：</a:t>
            </a:r>
            <a:r>
              <a:rPr lang="en-US" altLang="ja-JP" sz="1200" b="1" dirty="0">
                <a:solidFill>
                  <a:srgbClr val="FF0000"/>
                </a:solidFill>
                <a:latin typeface="HG丸ｺﾞｼｯｸM-PRO" panose="020F0400000000000000" pitchFamily="50" charset="-128"/>
                <a:ea typeface="HG丸ｺﾞｼｯｸM-PRO" panose="020F0400000000000000" pitchFamily="50" charset="-128"/>
              </a:rPr>
              <a:t>00</a:t>
            </a:r>
            <a:r>
              <a:rPr lang="ja-JP" altLang="en-US" sz="1200" b="1" dirty="0">
                <a:solidFill>
                  <a:srgbClr val="FF0000"/>
                </a:solidFill>
                <a:latin typeface="HG丸ｺﾞｼｯｸM-PRO" panose="020F0400000000000000" pitchFamily="50" charset="-128"/>
                <a:ea typeface="HG丸ｺﾞｼｯｸM-PRO" panose="020F0400000000000000" pitchFamily="50" charset="-128"/>
              </a:rPr>
              <a:t>～</a:t>
            </a:r>
            <a:endParaRPr lang="en-US" altLang="ja-JP" sz="1200" b="1" dirty="0">
              <a:solidFill>
                <a:srgbClr val="FF0000"/>
              </a:solidFill>
              <a:latin typeface="HG丸ｺﾞｼｯｸM-PRO" panose="020F0400000000000000" pitchFamily="50" charset="-128"/>
              <a:ea typeface="HG丸ｺﾞｼｯｸM-PRO" panose="020F0400000000000000" pitchFamily="50" charset="-128"/>
            </a:endParaRPr>
          </a:p>
          <a:p>
            <a:r>
              <a:rPr lang="ja-JP" altLang="en-US" sz="1200" dirty="0">
                <a:solidFill>
                  <a:srgbClr val="FF0000"/>
                </a:solidFill>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a:t>
            </a:r>
            <a:r>
              <a:rPr lang="ja-JP" altLang="en-US" sz="1200" dirty="0">
                <a:latin typeface="HG丸ｺﾞｼｯｸM-PRO" panose="020F0400000000000000" pitchFamily="50" charset="-128"/>
                <a:ea typeface="HG丸ｺﾞｼｯｸM-PRO" panose="020F0400000000000000" pitchFamily="50" charset="-128"/>
              </a:rPr>
              <a:t>現うさぎ組、鳩、花組保護者の方のご参加になります。</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solidFill>
                  <a:srgbClr val="FF000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よろしくお願いします。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1</a:t>
            </a:r>
            <a:r>
              <a:rPr lang="ja-JP" altLang="en-US" sz="1200" dirty="0">
                <a:latin typeface="HG丸ｺﾞｼｯｸM-PRO" panose="020F0400000000000000" pitchFamily="50" charset="-128"/>
                <a:ea typeface="HG丸ｺﾞｼｯｸM-PRO" panose="020F0400000000000000" pitchFamily="50" charset="-128"/>
              </a:rPr>
              <a:t>月</a:t>
            </a:r>
            <a:r>
              <a:rPr lang="en-US" altLang="ja-JP" sz="1200" dirty="0">
                <a:latin typeface="HG丸ｺﾞｼｯｸM-PRO" panose="020F0400000000000000" pitchFamily="50" charset="-128"/>
                <a:ea typeface="HG丸ｺﾞｼｯｸM-PRO" panose="020F0400000000000000" pitchFamily="50" charset="-128"/>
              </a:rPr>
              <a:t>14</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6600"/>
                </a:solidFill>
                <a:latin typeface="HG丸ｺﾞｼｯｸM-PRO" panose="020F0400000000000000" pitchFamily="50" charset="-128"/>
                <a:ea typeface="HG丸ｺﾞｼｯｸM-PRO" panose="020F0400000000000000" pitchFamily="50" charset="-128"/>
              </a:rPr>
              <a:t>英語教室</a:t>
            </a:r>
            <a:r>
              <a:rPr lang="ja-JP" altLang="en-US" sz="1200" dirty="0">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＊１月</a:t>
            </a:r>
            <a:r>
              <a:rPr lang="en-US" altLang="ja-JP" sz="1200" dirty="0">
                <a:latin typeface="HG丸ｺﾞｼｯｸM-PRO" panose="020F0400000000000000" pitchFamily="50" charset="-128"/>
                <a:ea typeface="HG丸ｺﾞｼｯｸM-PRO" panose="020F0400000000000000" pitchFamily="50" charset="-128"/>
              </a:rPr>
              <a:t>17</a:t>
            </a:r>
            <a:r>
              <a:rPr lang="ja-JP" altLang="en-US" sz="1200" dirty="0">
                <a:latin typeface="HG丸ｺﾞｼｯｸM-PRO" panose="020F0400000000000000" pitchFamily="50" charset="-128"/>
                <a:ea typeface="HG丸ｺﾞｼｯｸM-PRO" panose="020F0400000000000000" pitchFamily="50" charset="-128"/>
              </a:rPr>
              <a:t>日（金）</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990099"/>
                </a:solidFill>
                <a:latin typeface="HG丸ｺﾞｼｯｸM-PRO" panose="020F0400000000000000" pitchFamily="50" charset="-128"/>
                <a:ea typeface="HG丸ｺﾞｼｯｸM-PRO" panose="020F0400000000000000" pitchFamily="50" charset="-128"/>
              </a:rPr>
              <a:t>歌舞伎に親しむ会</a:t>
            </a:r>
            <a:r>
              <a:rPr lang="en-US" altLang="ja-JP" sz="1200" b="1" dirty="0">
                <a:solidFill>
                  <a:srgbClr val="990099"/>
                </a:solidFill>
                <a:latin typeface="HG丸ｺﾞｼｯｸM-PRO" panose="020F0400000000000000" pitchFamily="50" charset="-128"/>
                <a:ea typeface="HG丸ｺﾞｼｯｸM-PRO" panose="020F0400000000000000" pitchFamily="50" charset="-128"/>
              </a:rPr>
              <a:t>9</a:t>
            </a:r>
            <a:r>
              <a:rPr lang="ja-JP" altLang="en-US" sz="1200" b="1" dirty="0">
                <a:solidFill>
                  <a:srgbClr val="990099"/>
                </a:solidFill>
                <a:latin typeface="HG丸ｺﾞｼｯｸM-PRO" panose="020F0400000000000000" pitchFamily="50" charset="-128"/>
                <a:ea typeface="HG丸ｺﾞｼｯｸM-PRO" panose="020F0400000000000000" pitchFamily="50" charset="-128"/>
              </a:rPr>
              <a:t>：</a:t>
            </a:r>
            <a:r>
              <a:rPr lang="en-US" altLang="ja-JP" sz="1200" b="1" dirty="0">
                <a:solidFill>
                  <a:srgbClr val="990099"/>
                </a:solidFill>
                <a:latin typeface="HG丸ｺﾞｼｯｸM-PRO" panose="020F0400000000000000" pitchFamily="50" charset="-128"/>
                <a:ea typeface="HG丸ｺﾞｼｯｸM-PRO" panose="020F0400000000000000" pitchFamily="50" charset="-128"/>
              </a:rPr>
              <a:t>30</a:t>
            </a:r>
            <a:r>
              <a:rPr lang="ja-JP" altLang="en-US" sz="1200" b="1" dirty="0">
                <a:solidFill>
                  <a:srgbClr val="990099"/>
                </a:solidFill>
                <a:latin typeface="HG丸ｺﾞｼｯｸM-PRO" panose="020F0400000000000000" pitchFamily="50" charset="-128"/>
                <a:ea typeface="HG丸ｺﾞｼｯｸM-PRO" panose="020F0400000000000000" pitchFamily="50" charset="-128"/>
              </a:rPr>
              <a:t>～（星組保護者のみ参観） </a:t>
            </a:r>
            <a:r>
              <a:rPr lang="ja-JP" altLang="en-US" sz="1200" dirty="0">
                <a:solidFill>
                  <a:srgbClr val="990099"/>
                </a:solidFill>
                <a:latin typeface="HG丸ｺﾞｼｯｸM-PRO" panose="020F0400000000000000" pitchFamily="50" charset="-128"/>
                <a:ea typeface="HG丸ｺﾞｼｯｸM-PRO" panose="020F0400000000000000" pitchFamily="50" charset="-128"/>
              </a:rPr>
              <a:t>　　</a:t>
            </a:r>
            <a:endParaRPr lang="en-US" altLang="ja-JP" sz="1200" dirty="0">
              <a:solidFill>
                <a:srgbClr val="990099"/>
              </a:solidFill>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黒森歌舞伎に触れ、親しむ貴重な機会を計画しています。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b="1" dirty="0">
              <a:solidFill>
                <a:srgbClr val="7030A0"/>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7030A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＊１月</a:t>
            </a:r>
            <a:r>
              <a:rPr lang="en-US" altLang="ja-JP" sz="1200" dirty="0">
                <a:latin typeface="HG丸ｺﾞｼｯｸM-PRO" panose="020F0400000000000000" pitchFamily="50" charset="-128"/>
                <a:ea typeface="HG丸ｺﾞｼｯｸM-PRO" panose="020F0400000000000000" pitchFamily="50" charset="-128"/>
              </a:rPr>
              <a:t>21</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 </a:t>
            </a:r>
            <a:r>
              <a:rPr lang="ja-JP" altLang="en-US" sz="1200" b="1" dirty="0">
                <a:solidFill>
                  <a:srgbClr val="7030A0"/>
                </a:solidFill>
                <a:latin typeface="HG丸ｺﾞｼｯｸM-PRO" panose="020F0400000000000000" pitchFamily="50" charset="-128"/>
                <a:ea typeface="HG丸ｺﾞｼｯｸM-PRO" panose="020F0400000000000000" pitchFamily="50" charset="-128"/>
              </a:rPr>
              <a:t>避難訓練　　</a:t>
            </a:r>
            <a:r>
              <a:rPr lang="ja-JP" altLang="en-US" sz="1200" dirty="0">
                <a:latin typeface="HG丸ｺﾞｼｯｸM-PRO" panose="020F0400000000000000" pitchFamily="50" charset="-128"/>
                <a:ea typeface="HG丸ｺﾞｼｯｸM-PRO" panose="020F0400000000000000" pitchFamily="50" charset="-128"/>
              </a:rPr>
              <a:t>不審者を想定した避難訓練を行います。</a:t>
            </a:r>
            <a:r>
              <a:rPr lang="ja-JP" altLang="en-US" sz="1200" b="1" dirty="0">
                <a:solidFill>
                  <a:srgbClr val="7030A0"/>
                </a:solidFill>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b="1" dirty="0">
              <a:solidFill>
                <a:srgbClr val="FF3399"/>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FF3399"/>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＊１月</a:t>
            </a:r>
            <a:r>
              <a:rPr lang="en-US" altLang="ja-JP" sz="1200" dirty="0">
                <a:latin typeface="HG丸ｺﾞｼｯｸM-PRO" panose="020F0400000000000000" pitchFamily="50" charset="-128"/>
                <a:ea typeface="HG丸ｺﾞｼｯｸM-PRO" panose="020F0400000000000000" pitchFamily="50" charset="-128"/>
              </a:rPr>
              <a:t>23</a:t>
            </a:r>
            <a:r>
              <a:rPr lang="ja-JP" altLang="en-US" sz="1200" dirty="0">
                <a:latin typeface="HG丸ｺﾞｼｯｸM-PRO" panose="020F0400000000000000" pitchFamily="50" charset="-128"/>
                <a:ea typeface="HG丸ｺﾞｼｯｸM-PRO" panose="020F0400000000000000" pitchFamily="50" charset="-128"/>
              </a:rPr>
              <a:t>日（木）</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00FF00"/>
                </a:solidFill>
                <a:latin typeface="HG丸ｺﾞｼｯｸM-PRO" panose="020F0400000000000000" pitchFamily="50" charset="-128"/>
                <a:ea typeface="HG丸ｺﾞｼｯｸM-PRO" panose="020F0400000000000000" pitchFamily="50" charset="-128"/>
              </a:rPr>
              <a:t>出前講座</a:t>
            </a:r>
            <a:r>
              <a:rPr lang="en-US" altLang="ja-JP" sz="1200" b="1" dirty="0">
                <a:solidFill>
                  <a:srgbClr val="00FF00"/>
                </a:solidFill>
                <a:latin typeface="HG丸ｺﾞｼｯｸM-PRO" panose="020F0400000000000000" pitchFamily="50" charset="-128"/>
                <a:ea typeface="HG丸ｺﾞｼｯｸM-PRO" panose="020F0400000000000000" pitchFamily="50" charset="-128"/>
              </a:rPr>
              <a:t>(</a:t>
            </a:r>
            <a:r>
              <a:rPr lang="ja-JP" altLang="en-US" sz="1200" b="1" dirty="0">
                <a:solidFill>
                  <a:srgbClr val="00FF00"/>
                </a:solidFill>
                <a:latin typeface="HG丸ｺﾞｼｯｸM-PRO" panose="020F0400000000000000" pitchFamily="50" charset="-128"/>
                <a:ea typeface="HG丸ｺﾞｼｯｸM-PRO" panose="020F0400000000000000" pitchFamily="50" charset="-128"/>
              </a:rPr>
              <a:t>チアダンス</a:t>
            </a:r>
            <a:r>
              <a:rPr lang="en-US" altLang="ja-JP" sz="1200" b="1" dirty="0">
                <a:solidFill>
                  <a:srgbClr val="00FF00"/>
                </a:solidFill>
                <a:latin typeface="HG丸ｺﾞｼｯｸM-PRO" panose="020F0400000000000000" pitchFamily="50" charset="-128"/>
                <a:ea typeface="HG丸ｺﾞｼｯｸM-PRO" panose="020F0400000000000000" pitchFamily="50" charset="-128"/>
              </a:rPr>
              <a:t>)10</a:t>
            </a:r>
            <a:r>
              <a:rPr lang="ja-JP" altLang="en-US" sz="1200" b="1" dirty="0">
                <a:solidFill>
                  <a:srgbClr val="00FF00"/>
                </a:solidFill>
                <a:latin typeface="HG丸ｺﾞｼｯｸM-PRO" panose="020F0400000000000000" pitchFamily="50" charset="-128"/>
                <a:ea typeface="HG丸ｺﾞｼｯｸM-PRO" panose="020F0400000000000000" pitchFamily="50" charset="-128"/>
              </a:rPr>
              <a:t>：</a:t>
            </a:r>
            <a:r>
              <a:rPr lang="en-US" altLang="ja-JP" sz="1200" b="1" dirty="0">
                <a:solidFill>
                  <a:srgbClr val="00FF00"/>
                </a:solidFill>
                <a:latin typeface="HG丸ｺﾞｼｯｸM-PRO" panose="020F0400000000000000" pitchFamily="50" charset="-128"/>
                <a:ea typeface="HG丸ｺﾞｼｯｸM-PRO" panose="020F0400000000000000" pitchFamily="50" charset="-128"/>
              </a:rPr>
              <a:t>00</a:t>
            </a:r>
            <a:r>
              <a:rPr lang="ja-JP" altLang="en-US" sz="1200" b="1" dirty="0">
                <a:solidFill>
                  <a:srgbClr val="00FF00"/>
                </a:solidFill>
                <a:latin typeface="HG丸ｺﾞｼｯｸM-PRO" panose="020F0400000000000000" pitchFamily="50" charset="-128"/>
                <a:ea typeface="HG丸ｺﾞｼｯｸM-PRO" panose="020F0400000000000000" pitchFamily="50" charset="-128"/>
              </a:rPr>
              <a:t>～</a:t>
            </a:r>
            <a:r>
              <a:rPr lang="ja-JP" altLang="en-US" sz="1200" b="1" dirty="0">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わくわく組が参加します。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r>
              <a:rPr lang="en-US" altLang="ja-JP" sz="1200" dirty="0">
                <a:latin typeface="HG丸ｺﾞｼｯｸM-PRO" panose="020F0400000000000000" pitchFamily="50" charset="-128"/>
                <a:ea typeface="HG丸ｺﾞｼｯｸM-PRO" panose="020F0400000000000000" pitchFamily="50" charset="-128"/>
              </a:rPr>
              <a:t> 1</a:t>
            </a:r>
            <a:r>
              <a:rPr lang="ja-JP" altLang="en-US" sz="1200" dirty="0">
                <a:latin typeface="HG丸ｺﾞｼｯｸM-PRO" panose="020F0400000000000000" pitchFamily="50" charset="-128"/>
                <a:ea typeface="HG丸ｺﾞｼｯｸM-PRO" panose="020F0400000000000000" pitchFamily="50" charset="-128"/>
              </a:rPr>
              <a:t>月</a:t>
            </a:r>
            <a:r>
              <a:rPr lang="en-US" altLang="ja-JP" sz="1200" dirty="0">
                <a:latin typeface="HG丸ｺﾞｼｯｸM-PRO" panose="020F0400000000000000" pitchFamily="50" charset="-128"/>
                <a:ea typeface="HG丸ｺﾞｼｯｸM-PRO" panose="020F0400000000000000" pitchFamily="50" charset="-128"/>
              </a:rPr>
              <a:t>24</a:t>
            </a:r>
            <a:r>
              <a:rPr lang="ja-JP" altLang="en-US" sz="1200" dirty="0">
                <a:latin typeface="HG丸ｺﾞｼｯｸM-PRO" panose="020F0400000000000000" pitchFamily="50" charset="-128"/>
                <a:ea typeface="HG丸ｺﾞｼｯｸM-PRO" panose="020F0400000000000000" pitchFamily="50" charset="-128"/>
              </a:rPr>
              <a:t>日（金）</a:t>
            </a:r>
            <a:r>
              <a:rPr lang="en-US" altLang="ja-JP" sz="1200" dirty="0">
                <a:latin typeface="HG丸ｺﾞｼｯｸM-PRO" panose="020F0400000000000000" pitchFamily="50" charset="-128"/>
                <a:ea typeface="HG丸ｺﾞｼｯｸM-PRO" panose="020F0400000000000000" pitchFamily="50" charset="-128"/>
              </a:rPr>
              <a:t> …</a:t>
            </a:r>
            <a:r>
              <a:rPr lang="ja-JP" altLang="en-US" sz="1200" b="1" dirty="0">
                <a:solidFill>
                  <a:srgbClr val="990033"/>
                </a:solidFill>
                <a:latin typeface="HG丸ｺﾞｼｯｸM-PRO" panose="020F0400000000000000" pitchFamily="50" charset="-128"/>
                <a:ea typeface="HG丸ｺﾞｼｯｸM-PRO" panose="020F0400000000000000" pitchFamily="50" charset="-128"/>
              </a:rPr>
              <a:t>誕生会</a:t>
            </a:r>
            <a:r>
              <a:rPr lang="en-US" altLang="ja-JP" sz="1200" b="1" dirty="0">
                <a:solidFill>
                  <a:srgbClr val="990033"/>
                </a:solidFill>
                <a:latin typeface="HG丸ｺﾞｼｯｸM-PRO" panose="020F0400000000000000" pitchFamily="50" charset="-128"/>
                <a:ea typeface="HG丸ｺﾞｼｯｸM-PRO" panose="020F0400000000000000" pitchFamily="50" charset="-128"/>
              </a:rPr>
              <a:t>10</a:t>
            </a:r>
            <a:r>
              <a:rPr lang="ja-JP" altLang="en-US" sz="1200" b="1" dirty="0">
                <a:solidFill>
                  <a:srgbClr val="990033"/>
                </a:solidFill>
                <a:latin typeface="HG丸ｺﾞｼｯｸM-PRO" panose="020F0400000000000000" pitchFamily="50" charset="-128"/>
                <a:ea typeface="HG丸ｺﾞｼｯｸM-PRO" panose="020F0400000000000000" pitchFamily="50" charset="-128"/>
              </a:rPr>
              <a:t>：</a:t>
            </a:r>
            <a:r>
              <a:rPr lang="en-US" altLang="ja-JP" sz="1200" b="1" dirty="0">
                <a:solidFill>
                  <a:srgbClr val="990033"/>
                </a:solidFill>
                <a:latin typeface="HG丸ｺﾞｼｯｸM-PRO" panose="020F0400000000000000" pitchFamily="50" charset="-128"/>
                <a:ea typeface="HG丸ｺﾞｼｯｸM-PRO" panose="020F0400000000000000" pitchFamily="50" charset="-128"/>
              </a:rPr>
              <a:t>00</a:t>
            </a:r>
            <a:r>
              <a:rPr lang="ja-JP" altLang="en-US" sz="1200" b="1" dirty="0">
                <a:solidFill>
                  <a:srgbClr val="990033"/>
                </a:solidFill>
                <a:latin typeface="HG丸ｺﾞｼｯｸM-PRO" panose="020F0400000000000000" pitchFamily="50" charset="-128"/>
                <a:ea typeface="HG丸ｺﾞｼｯｸM-PRO" panose="020F0400000000000000" pitchFamily="50" charset="-128"/>
              </a:rPr>
              <a:t>～・クラスだより発行 </a:t>
            </a:r>
            <a:endParaRPr lang="en-US" altLang="ja-JP" sz="1200" dirty="0">
              <a:solidFill>
                <a:srgbClr val="FF6699"/>
              </a:solidFill>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＊１月</a:t>
            </a:r>
            <a:r>
              <a:rPr lang="en-US" altLang="ja-JP" sz="1200" dirty="0">
                <a:latin typeface="HG丸ｺﾞｼｯｸM-PRO" panose="020F0400000000000000" pitchFamily="50" charset="-128"/>
                <a:ea typeface="HG丸ｺﾞｼｯｸM-PRO" panose="020F0400000000000000" pitchFamily="50" charset="-128"/>
              </a:rPr>
              <a:t>28</a:t>
            </a:r>
            <a:r>
              <a:rPr lang="ja-JP" altLang="en-US" sz="1200" dirty="0">
                <a:latin typeface="HG丸ｺﾞｼｯｸM-PRO" panose="020F0400000000000000" pitchFamily="50" charset="-128"/>
                <a:ea typeface="HG丸ｺﾞｼｯｸM-PRO" panose="020F0400000000000000" pitchFamily="50" charset="-128"/>
              </a:rPr>
              <a:t>日（火）</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FF5050"/>
                </a:solidFill>
                <a:latin typeface="HG丸ｺﾞｼｯｸM-PRO" panose="020F0400000000000000" pitchFamily="50" charset="-128"/>
                <a:ea typeface="HG丸ｺﾞｼｯｸM-PRO" panose="020F0400000000000000" pitchFamily="50" charset="-128"/>
              </a:rPr>
              <a:t>卒園写真</a:t>
            </a:r>
            <a:r>
              <a:rPr lang="en-US" altLang="ja-JP" sz="1200" b="1" dirty="0">
                <a:solidFill>
                  <a:srgbClr val="FF5050"/>
                </a:solidFill>
                <a:latin typeface="HG丸ｺﾞｼｯｸM-PRO" panose="020F0400000000000000" pitchFamily="50" charset="-128"/>
                <a:ea typeface="HG丸ｺﾞｼｯｸM-PRO" panose="020F0400000000000000" pitchFamily="50" charset="-128"/>
              </a:rPr>
              <a:t>10</a:t>
            </a:r>
            <a:r>
              <a:rPr lang="ja-JP" altLang="en-US" sz="1200" b="1" dirty="0">
                <a:solidFill>
                  <a:srgbClr val="FF5050"/>
                </a:solidFill>
                <a:latin typeface="HG丸ｺﾞｼｯｸM-PRO" panose="020F0400000000000000" pitchFamily="50" charset="-128"/>
                <a:ea typeface="HG丸ｺﾞｼｯｸM-PRO" panose="020F0400000000000000" pitchFamily="50" charset="-128"/>
              </a:rPr>
              <a:t>：</a:t>
            </a:r>
            <a:r>
              <a:rPr lang="en-US" altLang="ja-JP" sz="1200" b="1" dirty="0">
                <a:solidFill>
                  <a:srgbClr val="FF5050"/>
                </a:solidFill>
                <a:latin typeface="HG丸ｺﾞｼｯｸM-PRO" panose="020F0400000000000000" pitchFamily="50" charset="-128"/>
                <a:ea typeface="HG丸ｺﾞｼｯｸM-PRO" panose="020F0400000000000000" pitchFamily="50" charset="-128"/>
              </a:rPr>
              <a:t>00</a:t>
            </a:r>
            <a:r>
              <a:rPr lang="ja-JP" altLang="en-US" sz="1200" b="1" dirty="0">
                <a:solidFill>
                  <a:srgbClr val="FF5050"/>
                </a:solidFill>
                <a:latin typeface="HG丸ｺﾞｼｯｸM-PRO" panose="020F0400000000000000" pitchFamily="50" charset="-128"/>
                <a:ea typeface="HG丸ｺﾞｼｯｸM-PRO" panose="020F0400000000000000" pitchFamily="50" charset="-128"/>
              </a:rPr>
              <a:t>～</a:t>
            </a:r>
            <a:endParaRPr lang="en-US" altLang="ja-JP" sz="1200" b="1" dirty="0">
              <a:solidFill>
                <a:srgbClr val="FF5050"/>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00206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星組さんの卒園写真を撮ります。星組さんは、内ズックの</a:t>
            </a:r>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　　　　　　　　　　　準備をお願いします。</a:t>
            </a:r>
            <a:endParaRPr lang="en-US" altLang="ja-JP" sz="1200" dirty="0">
              <a:latin typeface="HG丸ｺﾞｼｯｸM-PRO" panose="020F0400000000000000" pitchFamily="50" charset="-128"/>
              <a:ea typeface="HG丸ｺﾞｼｯｸM-PRO" panose="020F0400000000000000" pitchFamily="50" charset="-128"/>
            </a:endParaRPr>
          </a:p>
          <a:p>
            <a:endParaRPr lang="en-US" altLang="ja-JP" sz="1200" dirty="0">
              <a:latin typeface="HG丸ｺﾞｼｯｸM-PRO" panose="020F0400000000000000" pitchFamily="50" charset="-128"/>
              <a:ea typeface="HG丸ｺﾞｼｯｸM-PRO" panose="020F0400000000000000" pitchFamily="50" charset="-128"/>
            </a:endParaRPr>
          </a:p>
          <a:p>
            <a:r>
              <a:rPr lang="ja-JP" altLang="en-US" sz="1200" b="1" dirty="0">
                <a:solidFill>
                  <a:srgbClr val="FF3399"/>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＊１月</a:t>
            </a:r>
            <a:r>
              <a:rPr lang="en-US" altLang="ja-JP" sz="1200" dirty="0">
                <a:latin typeface="HG丸ｺﾞｼｯｸM-PRO" panose="020F0400000000000000" pitchFamily="50" charset="-128"/>
                <a:ea typeface="HG丸ｺﾞｼｯｸM-PRO" panose="020F0400000000000000" pitchFamily="50" charset="-128"/>
              </a:rPr>
              <a:t>30</a:t>
            </a:r>
            <a:r>
              <a:rPr lang="ja-JP" altLang="en-US" sz="1200" dirty="0">
                <a:latin typeface="HG丸ｺﾞｼｯｸM-PRO" panose="020F0400000000000000" pitchFamily="50" charset="-128"/>
                <a:ea typeface="HG丸ｺﾞｼｯｸM-PRO" panose="020F0400000000000000" pitchFamily="50" charset="-128"/>
              </a:rPr>
              <a:t>日（木）</a:t>
            </a:r>
            <a:r>
              <a:rPr lang="en-US" altLang="ja-JP" sz="1200" dirty="0">
                <a:latin typeface="HG丸ｺﾞｼｯｸM-PRO" panose="020F0400000000000000" pitchFamily="50" charset="-128"/>
                <a:ea typeface="HG丸ｺﾞｼｯｸM-PRO" panose="020F0400000000000000" pitchFamily="50" charset="-128"/>
              </a:rPr>
              <a:t>…</a:t>
            </a:r>
            <a:r>
              <a:rPr lang="ja-JP" altLang="en-US" sz="1200" b="1" dirty="0">
                <a:solidFill>
                  <a:srgbClr val="66FFFF"/>
                </a:solidFill>
                <a:latin typeface="HG丸ｺﾞｼｯｸM-PRO" panose="020F0400000000000000" pitchFamily="50" charset="-128"/>
                <a:ea typeface="HG丸ｺﾞｼｯｸM-PRO" panose="020F0400000000000000" pitchFamily="50" charset="-128"/>
              </a:rPr>
              <a:t>クッキング</a:t>
            </a:r>
            <a:r>
              <a:rPr lang="en-US" altLang="ja-JP" sz="1200" b="1" dirty="0">
                <a:solidFill>
                  <a:srgbClr val="66FFFF"/>
                </a:solidFill>
                <a:latin typeface="HG丸ｺﾞｼｯｸM-PRO" panose="020F0400000000000000" pitchFamily="50" charset="-128"/>
                <a:ea typeface="HG丸ｺﾞｼｯｸM-PRO" panose="020F0400000000000000" pitchFamily="50" charset="-128"/>
              </a:rPr>
              <a:t>(</a:t>
            </a:r>
            <a:r>
              <a:rPr lang="ja-JP" altLang="en-US" sz="1200" b="1" dirty="0">
                <a:solidFill>
                  <a:srgbClr val="66FFFF"/>
                </a:solidFill>
                <a:latin typeface="HG丸ｺﾞｼｯｸM-PRO" panose="020F0400000000000000" pitchFamily="50" charset="-128"/>
                <a:ea typeface="HG丸ｺﾞｼｯｸM-PRO" panose="020F0400000000000000" pitchFamily="50" charset="-128"/>
              </a:rPr>
              <a:t>大根もち</a:t>
            </a:r>
            <a:r>
              <a:rPr lang="en-US" altLang="ja-JP" sz="1200" b="1" dirty="0">
                <a:solidFill>
                  <a:srgbClr val="66FFFF"/>
                </a:solidFill>
                <a:latin typeface="HG丸ｺﾞｼｯｸM-PRO" panose="020F0400000000000000" pitchFamily="50" charset="-128"/>
                <a:ea typeface="HG丸ｺﾞｼｯｸM-PRO" panose="020F0400000000000000" pitchFamily="50" charset="-128"/>
              </a:rPr>
              <a:t>)</a:t>
            </a:r>
            <a:endParaRPr lang="en-US" altLang="ja-JP" sz="1200" dirty="0">
              <a:solidFill>
                <a:srgbClr val="66FFFF"/>
              </a:solidFill>
              <a:latin typeface="HG丸ｺﾞｼｯｸM-PRO" panose="020F0400000000000000" pitchFamily="50" charset="-128"/>
              <a:ea typeface="HG丸ｺﾞｼｯｸM-PRO" panose="020F0400000000000000" pitchFamily="50" charset="-128"/>
            </a:endParaRPr>
          </a:p>
          <a:p>
            <a:r>
              <a:rPr lang="ja-JP" altLang="en-US" sz="1200" b="1" dirty="0">
                <a:solidFill>
                  <a:srgbClr val="0070C0"/>
                </a:solidFill>
                <a:latin typeface="HG丸ｺﾞｼｯｸM-PRO" panose="020F0400000000000000" pitchFamily="50" charset="-128"/>
                <a:ea typeface="HG丸ｺﾞｼｯｸM-PRO" panose="020F0400000000000000" pitchFamily="50" charset="-128"/>
              </a:rPr>
              <a:t>　　　　　　　　　　　</a:t>
            </a:r>
            <a:r>
              <a:rPr lang="ja-JP" altLang="en-US" sz="1200" dirty="0">
                <a:latin typeface="HG丸ｺﾞｼｯｸM-PRO" panose="020F0400000000000000" pitchFamily="50" charset="-128"/>
                <a:ea typeface="HG丸ｺﾞｼｯｸM-PRO" panose="020F0400000000000000" pitchFamily="50" charset="-128"/>
              </a:rPr>
              <a:t>星組さんはエプロン、三角巾の準備をお願いします。</a:t>
            </a:r>
            <a:endParaRPr lang="en-US" altLang="ja-JP" sz="1200" dirty="0">
              <a:latin typeface="HG丸ｺﾞｼｯｸM-PRO" panose="020F0400000000000000" pitchFamily="50" charset="-128"/>
              <a:ea typeface="HG丸ｺﾞｼｯｸM-PRO" panose="020F0400000000000000" pitchFamily="50" charset="-128"/>
            </a:endParaRPr>
          </a:p>
        </p:txBody>
      </p:sp>
      <p:sp>
        <p:nvSpPr>
          <p:cNvPr id="10" name="テキスト ボックス 9">
            <a:extLst>
              <a:ext uri="{FF2B5EF4-FFF2-40B4-BE49-F238E27FC236}">
                <a16:creationId xmlns:a16="http://schemas.microsoft.com/office/drawing/2014/main" id="{155646CE-CB9A-4B60-EACF-711BD022ACD8}"/>
              </a:ext>
            </a:extLst>
          </p:cNvPr>
          <p:cNvSpPr txBox="1"/>
          <p:nvPr/>
        </p:nvSpPr>
        <p:spPr>
          <a:xfrm>
            <a:off x="5779373" y="186412"/>
            <a:ext cx="889987" cy="261610"/>
          </a:xfrm>
          <a:prstGeom prst="rect">
            <a:avLst/>
          </a:prstGeom>
          <a:noFill/>
        </p:spPr>
        <p:txBody>
          <a:bodyPr wrap="none" rtlCol="0">
            <a:spAutoFit/>
          </a:bodyPr>
          <a:lstStyle/>
          <a:p>
            <a:r>
              <a:rPr kumimoji="1" lang="ja-JP" altLang="en-US" sz="1100" dirty="0">
                <a:latin typeface="HG丸ｺﾞｼｯｸM-PRO" panose="020F0400000000000000" pitchFamily="50" charset="-128"/>
                <a:ea typeface="HG丸ｺﾞｼｯｸM-PRO" panose="020F0400000000000000" pitchFamily="50" charset="-128"/>
              </a:rPr>
              <a:t>黒森保育園</a:t>
            </a:r>
            <a:endParaRPr kumimoji="1" lang="en-US" altLang="ja-JP" sz="1100" dirty="0">
              <a:latin typeface="HG丸ｺﾞｼｯｸM-PRO" panose="020F0400000000000000" pitchFamily="50" charset="-128"/>
              <a:ea typeface="HG丸ｺﾞｼｯｸM-PRO" panose="020F0400000000000000" pitchFamily="50" charset="-128"/>
            </a:endParaRPr>
          </a:p>
        </p:txBody>
      </p:sp>
      <p:sp>
        <p:nvSpPr>
          <p:cNvPr id="9" name="テキスト ボックス 8">
            <a:extLst>
              <a:ext uri="{FF2B5EF4-FFF2-40B4-BE49-F238E27FC236}">
                <a16:creationId xmlns:a16="http://schemas.microsoft.com/office/drawing/2014/main" id="{60B76CEF-70BC-4890-9C24-35B7FA67DABD}"/>
              </a:ext>
            </a:extLst>
          </p:cNvPr>
          <p:cNvSpPr txBox="1"/>
          <p:nvPr/>
        </p:nvSpPr>
        <p:spPr>
          <a:xfrm>
            <a:off x="414819" y="299611"/>
            <a:ext cx="3526007" cy="931024"/>
          </a:xfrm>
          <a:prstGeom prst="rect">
            <a:avLst/>
          </a:prstGeom>
          <a:noFill/>
        </p:spPr>
        <p:txBody>
          <a:bodyPr wrap="square" rtlCol="0">
            <a:spAutoFit/>
          </a:bodyPr>
          <a:lstStyle/>
          <a:p>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　　　　　　　　　　　　　　　　　　　　　</a:t>
            </a:r>
            <a:endParaRPr kumimoji="1" lang="en-US" altLang="ja-JP" sz="1200" b="1"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２０２５年が始まりました。この１年が、お子さんにとって、</a:t>
            </a:r>
            <a:r>
              <a:rPr kumimoji="1" lang="ja-JP" altLang="en-US" sz="1100" dirty="0">
                <a:latin typeface="UD デジタル 教科書体 NK-R" panose="02020400000000000000" pitchFamily="18" charset="-128"/>
                <a:ea typeface="UD デジタル 教科書体 NK-R" panose="02020400000000000000" pitchFamily="18" charset="-128"/>
              </a:rPr>
              <a:t>また保護者の皆様やご家族の皆様にとって笑顔あふれる年になりますよう、お祈り申しあげます。</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２０２５年もみんなで楽しく、元気に過ごしましょうね。</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pic>
        <p:nvPicPr>
          <p:cNvPr id="19" name="図 18">
            <a:extLst>
              <a:ext uri="{FF2B5EF4-FFF2-40B4-BE49-F238E27FC236}">
                <a16:creationId xmlns:a16="http://schemas.microsoft.com/office/drawing/2014/main" id="{225B2A41-516D-99FE-37F5-8B6A727709BF}"/>
              </a:ext>
            </a:extLst>
          </p:cNvPr>
          <p:cNvPicPr>
            <a:picLocks noChangeAspect="1"/>
          </p:cNvPicPr>
          <p:nvPr/>
        </p:nvPicPr>
        <p:blipFill rotWithShape="1">
          <a:blip r:embed="rId3">
            <a:extLst>
              <a:ext uri="{28A0092B-C50C-407E-A947-70E740481C1C}">
                <a14:useLocalDpi xmlns:a14="http://schemas.microsoft.com/office/drawing/2010/main" val="0"/>
              </a:ext>
            </a:extLst>
          </a:blip>
          <a:srcRect t="68848"/>
          <a:stretch/>
        </p:blipFill>
        <p:spPr>
          <a:xfrm>
            <a:off x="4107637" y="120169"/>
            <a:ext cx="1577975" cy="261610"/>
          </a:xfrm>
          <a:prstGeom prst="rect">
            <a:avLst/>
          </a:prstGeom>
        </p:spPr>
      </p:pic>
      <p:pic>
        <p:nvPicPr>
          <p:cNvPr id="5" name="図 4">
            <a:extLst>
              <a:ext uri="{FF2B5EF4-FFF2-40B4-BE49-F238E27FC236}">
                <a16:creationId xmlns:a16="http://schemas.microsoft.com/office/drawing/2014/main" id="{BE341680-1BC6-E2FF-D973-F287DA517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320" y="3227222"/>
            <a:ext cx="836390" cy="649432"/>
          </a:xfrm>
          <a:prstGeom prst="rect">
            <a:avLst/>
          </a:prstGeom>
        </p:spPr>
      </p:pic>
      <p:pic>
        <p:nvPicPr>
          <p:cNvPr id="7" name="図 6">
            <a:extLst>
              <a:ext uri="{FF2B5EF4-FFF2-40B4-BE49-F238E27FC236}">
                <a16:creationId xmlns:a16="http://schemas.microsoft.com/office/drawing/2014/main" id="{EBC0A179-8B12-8474-0A6E-AD3181C55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80" y="488172"/>
            <a:ext cx="513442" cy="447254"/>
          </a:xfrm>
          <a:prstGeom prst="rect">
            <a:avLst/>
          </a:prstGeom>
        </p:spPr>
      </p:pic>
      <p:pic>
        <p:nvPicPr>
          <p:cNvPr id="8" name="図 7">
            <a:extLst>
              <a:ext uri="{FF2B5EF4-FFF2-40B4-BE49-F238E27FC236}">
                <a16:creationId xmlns:a16="http://schemas.microsoft.com/office/drawing/2014/main" id="{5F09ED28-9F55-27DA-F3E2-B2B71E114E66}"/>
              </a:ext>
            </a:extLst>
          </p:cNvPr>
          <p:cNvPicPr>
            <a:picLocks noChangeAspect="1"/>
          </p:cNvPicPr>
          <p:nvPr/>
        </p:nvPicPr>
        <p:blipFill rotWithShape="1">
          <a:blip r:embed="rId3">
            <a:extLst>
              <a:ext uri="{28A0092B-C50C-407E-A947-70E740481C1C}">
                <a14:useLocalDpi xmlns:a14="http://schemas.microsoft.com/office/drawing/2010/main" val="0"/>
              </a:ext>
            </a:extLst>
          </a:blip>
          <a:srcRect t="68848"/>
          <a:stretch/>
        </p:blipFill>
        <p:spPr>
          <a:xfrm>
            <a:off x="519692" y="116165"/>
            <a:ext cx="1577975" cy="261610"/>
          </a:xfrm>
          <a:prstGeom prst="rect">
            <a:avLst/>
          </a:prstGeom>
        </p:spPr>
      </p:pic>
      <p:pic>
        <p:nvPicPr>
          <p:cNvPr id="11" name="図 10">
            <a:extLst>
              <a:ext uri="{FF2B5EF4-FFF2-40B4-BE49-F238E27FC236}">
                <a16:creationId xmlns:a16="http://schemas.microsoft.com/office/drawing/2014/main" id="{9DAC7314-EC66-231F-F813-39857B6DDD12}"/>
              </a:ext>
            </a:extLst>
          </p:cNvPr>
          <p:cNvPicPr>
            <a:picLocks noChangeAspect="1"/>
          </p:cNvPicPr>
          <p:nvPr/>
        </p:nvPicPr>
        <p:blipFill rotWithShape="1">
          <a:blip r:embed="rId3">
            <a:extLst>
              <a:ext uri="{28A0092B-C50C-407E-A947-70E740481C1C}">
                <a14:useLocalDpi xmlns:a14="http://schemas.microsoft.com/office/drawing/2010/main" val="0"/>
              </a:ext>
            </a:extLst>
          </a:blip>
          <a:srcRect t="68848"/>
          <a:stretch/>
        </p:blipFill>
        <p:spPr>
          <a:xfrm>
            <a:off x="2321711" y="116165"/>
            <a:ext cx="1577975" cy="261610"/>
          </a:xfrm>
          <a:prstGeom prst="rect">
            <a:avLst/>
          </a:prstGeom>
        </p:spPr>
      </p:pic>
      <p:pic>
        <p:nvPicPr>
          <p:cNvPr id="4" name="図 3" descr="屋内, 子供, 若い, 少年 が含まれている画像&#10;&#10;自動的に生成された説明">
            <a:extLst>
              <a:ext uri="{FF2B5EF4-FFF2-40B4-BE49-F238E27FC236}">
                <a16:creationId xmlns:a16="http://schemas.microsoft.com/office/drawing/2014/main" id="{E0660E6A-54B9-4296-E9FF-8AC37513E274}"/>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28614" t="19479" r="14244" b="13212"/>
          <a:stretch/>
        </p:blipFill>
        <p:spPr>
          <a:xfrm>
            <a:off x="4741538" y="1486355"/>
            <a:ext cx="945850" cy="835600"/>
          </a:xfrm>
          <a:prstGeom prst="rect">
            <a:avLst/>
          </a:prstGeom>
        </p:spPr>
      </p:pic>
      <p:pic>
        <p:nvPicPr>
          <p:cNvPr id="12" name="図 11" descr="屋内, 建物, 若い, 男 が含まれている画像&#10;&#10;自動的に生成された説明">
            <a:extLst>
              <a:ext uri="{FF2B5EF4-FFF2-40B4-BE49-F238E27FC236}">
                <a16:creationId xmlns:a16="http://schemas.microsoft.com/office/drawing/2014/main" id="{51F6807E-1B34-05EA-5ECA-08F11202F25D}"/>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7208" t="15642" r="36996" b="7380"/>
          <a:stretch/>
        </p:blipFill>
        <p:spPr>
          <a:xfrm>
            <a:off x="5798311" y="1130834"/>
            <a:ext cx="936104" cy="968611"/>
          </a:xfrm>
          <a:prstGeom prst="rect">
            <a:avLst/>
          </a:prstGeom>
        </p:spPr>
      </p:pic>
      <p:pic>
        <p:nvPicPr>
          <p:cNvPr id="14" name="図 13" descr="テーブルの上に座っている子供たち&#10;&#10;低い精度で自動的に生成された説明">
            <a:extLst>
              <a:ext uri="{FF2B5EF4-FFF2-40B4-BE49-F238E27FC236}">
                <a16:creationId xmlns:a16="http://schemas.microsoft.com/office/drawing/2014/main" id="{4F57BD33-5C3C-8C9E-9BA6-4005FA7FA29D}"/>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8741" t="25974" r="40777" b="5693"/>
          <a:stretch/>
        </p:blipFill>
        <p:spPr>
          <a:xfrm>
            <a:off x="2741707" y="1251313"/>
            <a:ext cx="706600" cy="717320"/>
          </a:xfrm>
          <a:prstGeom prst="rect">
            <a:avLst/>
          </a:prstGeom>
        </p:spPr>
      </p:pic>
      <p:pic>
        <p:nvPicPr>
          <p:cNvPr id="16" name="図 15" descr="テーブル, 屋内, 座る, 人 が含まれている画像&#10;&#10;自動的に生成された説明">
            <a:extLst>
              <a:ext uri="{FF2B5EF4-FFF2-40B4-BE49-F238E27FC236}">
                <a16:creationId xmlns:a16="http://schemas.microsoft.com/office/drawing/2014/main" id="{1D8221A0-DF2A-0557-BB28-1047F8434F85}"/>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l="33771" r="3850" b="31544"/>
          <a:stretch/>
        </p:blipFill>
        <p:spPr>
          <a:xfrm>
            <a:off x="1692625" y="1256479"/>
            <a:ext cx="871507" cy="717320"/>
          </a:xfrm>
          <a:prstGeom prst="rect">
            <a:avLst/>
          </a:prstGeom>
        </p:spPr>
      </p:pic>
      <p:pic>
        <p:nvPicPr>
          <p:cNvPr id="18" name="図 17" descr="床, 人, 屋内, 再生 が含まれている画像&#10;&#10;自動的に生成された説明">
            <a:extLst>
              <a:ext uri="{FF2B5EF4-FFF2-40B4-BE49-F238E27FC236}">
                <a16:creationId xmlns:a16="http://schemas.microsoft.com/office/drawing/2014/main" id="{356EC986-3464-0D08-8609-977F4C7E19B4}"/>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26914" y="410913"/>
            <a:ext cx="1103343" cy="827507"/>
          </a:xfrm>
          <a:prstGeom prst="rect">
            <a:avLst/>
          </a:prstGeom>
        </p:spPr>
      </p:pic>
      <p:pic>
        <p:nvPicPr>
          <p:cNvPr id="21" name="図 20" descr="テーブルの周りに集まっている人たち&#10;&#10;自動的に生成された説明">
            <a:extLst>
              <a:ext uri="{FF2B5EF4-FFF2-40B4-BE49-F238E27FC236}">
                <a16:creationId xmlns:a16="http://schemas.microsoft.com/office/drawing/2014/main" id="{95A73A72-158D-2C97-7B21-98237A4AFECC}"/>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l="17743" t="1898" r="27187" b="26073"/>
          <a:stretch/>
        </p:blipFill>
        <p:spPr>
          <a:xfrm>
            <a:off x="615079" y="1360342"/>
            <a:ext cx="945850" cy="927860"/>
          </a:xfrm>
          <a:prstGeom prst="rect">
            <a:avLst/>
          </a:prstGeom>
        </p:spPr>
      </p:pic>
      <p:pic>
        <p:nvPicPr>
          <p:cNvPr id="24" name="図 23" descr="テーブルの上に座っている子供たち&#10;&#10;中程度の精度で自動的に生成された説明">
            <a:extLst>
              <a:ext uri="{FF2B5EF4-FFF2-40B4-BE49-F238E27FC236}">
                <a16:creationId xmlns:a16="http://schemas.microsoft.com/office/drawing/2014/main" id="{90319723-3A73-986C-0B21-1F3D9D25034A}"/>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87268" y="1388937"/>
            <a:ext cx="987070" cy="740302"/>
          </a:xfrm>
          <a:prstGeom prst="rect">
            <a:avLst/>
          </a:prstGeom>
        </p:spPr>
      </p:pic>
      <p:sp>
        <p:nvSpPr>
          <p:cNvPr id="6" name="テキスト ボックス 5">
            <a:extLst>
              <a:ext uri="{FF2B5EF4-FFF2-40B4-BE49-F238E27FC236}">
                <a16:creationId xmlns:a16="http://schemas.microsoft.com/office/drawing/2014/main" id="{89A49DD3-066F-9C4C-D3A3-CE72DAF508E1}"/>
              </a:ext>
            </a:extLst>
          </p:cNvPr>
          <p:cNvSpPr txBox="1"/>
          <p:nvPr/>
        </p:nvSpPr>
        <p:spPr>
          <a:xfrm>
            <a:off x="1794612" y="1998876"/>
            <a:ext cx="1476121" cy="253916"/>
          </a:xfrm>
          <a:prstGeom prst="rect">
            <a:avLst/>
          </a:prstGeom>
          <a:noFill/>
          <a:ln>
            <a:solidFill>
              <a:srgbClr val="990099"/>
            </a:solidFill>
          </a:ln>
        </p:spPr>
        <p:txBody>
          <a:bodyPr wrap="square" rtlCol="0">
            <a:spAutoFit/>
          </a:bodyPr>
          <a:lstStyle/>
          <a:p>
            <a:r>
              <a:rPr kumimoji="1" lang="ja-JP" altLang="en-US" sz="1050" dirty="0">
                <a:latin typeface="+mn-ea"/>
              </a:rPr>
              <a:t>おせんべいつりに挑戦</a:t>
            </a:r>
          </a:p>
        </p:txBody>
      </p:sp>
      <p:sp>
        <p:nvSpPr>
          <p:cNvPr id="13" name="テキスト ボックス 12">
            <a:extLst>
              <a:ext uri="{FF2B5EF4-FFF2-40B4-BE49-F238E27FC236}">
                <a16:creationId xmlns:a16="http://schemas.microsoft.com/office/drawing/2014/main" id="{03C84B27-EADF-D9C9-AF7E-9AA099335011}"/>
              </a:ext>
            </a:extLst>
          </p:cNvPr>
          <p:cNvSpPr txBox="1"/>
          <p:nvPr/>
        </p:nvSpPr>
        <p:spPr>
          <a:xfrm rot="20435356">
            <a:off x="5102657" y="978271"/>
            <a:ext cx="812808" cy="253916"/>
          </a:xfrm>
          <a:prstGeom prst="rect">
            <a:avLst/>
          </a:prstGeom>
          <a:noFill/>
          <a:ln>
            <a:solidFill>
              <a:srgbClr val="00FF00"/>
            </a:solidFill>
          </a:ln>
        </p:spPr>
        <p:txBody>
          <a:bodyPr wrap="square" rtlCol="0">
            <a:spAutoFit/>
          </a:bodyPr>
          <a:lstStyle/>
          <a:p>
            <a:r>
              <a:rPr lang="ja-JP" altLang="en-US" sz="1050" dirty="0">
                <a:latin typeface="+mn-ea"/>
              </a:rPr>
              <a:t>こま まわし</a:t>
            </a:r>
            <a:endParaRPr kumimoji="1" lang="ja-JP" altLang="en-US" sz="1050" dirty="0">
              <a:latin typeface="+mn-ea"/>
            </a:endParaRPr>
          </a:p>
        </p:txBody>
      </p:sp>
    </p:spTree>
    <p:extLst>
      <p:ext uri="{BB962C8B-B14F-4D97-AF65-F5344CB8AC3E}">
        <p14:creationId xmlns:p14="http://schemas.microsoft.com/office/powerpoint/2010/main" val="1519010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393</Words>
  <Application>Microsoft Office PowerPoint</Application>
  <PresentationFormat>A4 210 x 297 mm</PresentationFormat>
  <Paragraphs>42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UD デジタル 教科書体 NK-R</vt:lpstr>
      <vt:lpstr>Arial</vt:lpstr>
      <vt:lpstr>Calibri</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Mikako</dc:creator>
  <cp:lastModifiedBy>Kei Tamura</cp:lastModifiedBy>
  <cp:revision>76</cp:revision>
  <cp:lastPrinted>2025-01-08T00:32:33Z</cp:lastPrinted>
  <dcterms:created xsi:type="dcterms:W3CDTF">2018-05-27T04:51:24Z</dcterms:created>
  <dcterms:modified xsi:type="dcterms:W3CDTF">2025-01-09T01:29:51Z</dcterms:modified>
</cp:coreProperties>
</file>